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AA34-EFE0-6647-AE41-95833E6F7215}" type="datetimeFigureOut">
              <a:rPr lang="en-US" smtClean="0"/>
              <a:t>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E87C5-BD61-9C4E-8CE8-A02A87DC2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5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g"/><Relationship Id="rId5" Type="http://schemas.openxmlformats.org/officeDocument/2006/relationships/image" Target="../media/image56.jp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jp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jp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575" y="0"/>
            <a:ext cx="23494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l="9212" t="25833" r="15093" b="3813"/>
          <a:stretch/>
        </p:blipFill>
        <p:spPr>
          <a:xfrm>
            <a:off x="6897387" y="1558642"/>
            <a:ext cx="2143800" cy="337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996150" cy="255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704394" y="2120562"/>
            <a:ext cx="7735200" cy="9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-12" y="3325588"/>
            <a:ext cx="6794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halkboard SE" charset="0"/>
                <a:ea typeface="Chalkboard SE" charset="0"/>
                <a:cs typeface="Chalkboard SE" charset="0"/>
              </a:rPr>
              <a:t>Pam </a:t>
            </a:r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the Lamb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I'm Pam the Lamb, I am.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This is how I tell my family where I am: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/a/ /a/ /a/ /a/ /a/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50128"/>
          <a:stretch/>
        </p:blipFill>
        <p:spPr>
          <a:xfrm>
            <a:off x="4131653" y="-1"/>
            <a:ext cx="2765735" cy="38365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225" y="0"/>
            <a:ext cx="2411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t="30352"/>
          <a:stretch/>
        </p:blipFill>
        <p:spPr>
          <a:xfrm>
            <a:off x="6847075" y="1842975"/>
            <a:ext cx="1777374" cy="29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352" y="2896731"/>
            <a:ext cx="5903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Jenny's Jumprope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When Jenny jumps, her feet hit </a:t>
            </a:r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the ground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: </a:t>
            </a:r>
            <a:endParaRPr lang="en-US" sz="28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j/ /j/ /j/ /j/ /j/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Is the jumping-rope sound.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0081"/>
          <a:stretch/>
        </p:blipFill>
        <p:spPr>
          <a:xfrm>
            <a:off x="4338236" y="0"/>
            <a:ext cx="2426179" cy="32401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t="2752"/>
          <a:stretch/>
        </p:blipFill>
        <p:spPr>
          <a:xfrm>
            <a:off x="6759550" y="0"/>
            <a:ext cx="23844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t="34520"/>
          <a:stretch/>
        </p:blipFill>
        <p:spPr>
          <a:xfrm>
            <a:off x="6978325" y="1629725"/>
            <a:ext cx="1755500" cy="2778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465844"/>
            <a:ext cx="5967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Carlos' </a:t>
            </a:r>
            <a:r>
              <a:rPr lang="en-US" sz="2800" u="sng" dirty="0" smtClean="0">
                <a:latin typeface="Chalkboard SE" charset="0"/>
                <a:ea typeface="Chalkboard SE" charset="0"/>
                <a:cs typeface="Chalkboard SE" charset="0"/>
              </a:rPr>
              <a:t>Clicking Camera</a:t>
            </a:r>
            <a:endParaRPr lang="en-US" sz="2800" u="sng" dirty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Carlos clicks his camera: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/k/ /k/ /k/ /k/ /k/ </a:t>
            </a:r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it 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goes,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The pictures come out crisp and clear. So give a smile</a:t>
            </a:r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,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k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 /k/ /k/ Carlos is here!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9945"/>
          <a:stretch/>
        </p:blipFill>
        <p:spPr>
          <a:xfrm>
            <a:off x="4555692" y="-1"/>
            <a:ext cx="2422634" cy="32944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074" y="0"/>
            <a:ext cx="22969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t="29438" r="7183"/>
          <a:stretch/>
        </p:blipFill>
        <p:spPr>
          <a:xfrm>
            <a:off x="6972850" y="1525800"/>
            <a:ext cx="1875825" cy="2739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896731"/>
            <a:ext cx="6230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Leon the Lion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Leon the lion loves to lap water from lakes. This is the lapping sound Leon makes: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/l/ /l/ /l/ /l/ /l/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9861" r="-1"/>
          <a:stretch/>
        </p:blipFill>
        <p:spPr>
          <a:xfrm>
            <a:off x="4349109" y="1"/>
            <a:ext cx="2623742" cy="32292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974" y="0"/>
            <a:ext cx="21930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l="11262" t="27642" r="12430" b="29083"/>
          <a:stretch/>
        </p:blipFill>
        <p:spPr>
          <a:xfrm>
            <a:off x="7022075" y="1635200"/>
            <a:ext cx="1979725" cy="29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034957"/>
            <a:ext cx="66841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Muzzy the Monkey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Muzzy the Monkey thinks bananas are yummy,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She munches so many, they fill up her tummy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When she munches, she mumbles: </a:t>
            </a:r>
            <a:endParaRPr lang="en-US" sz="28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m/ /m/ /m/ /m/ /m/.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0780"/>
          <a:stretch/>
        </p:blipFill>
        <p:spPr>
          <a:xfrm>
            <a:off x="4729656" y="0"/>
            <a:ext cx="2457246" cy="25442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692" y="29241"/>
            <a:ext cx="2343300" cy="50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0700" y="1695450"/>
            <a:ext cx="2146424" cy="28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2867472"/>
            <a:ext cx="668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Norman </a:t>
            </a:r>
            <a:r>
              <a:rPr lang="en-US" sz="2800" u="sng" dirty="0" err="1" smtClean="0">
                <a:latin typeface="Chalkboard SE" charset="0"/>
                <a:ea typeface="Chalkboard SE" charset="0"/>
                <a:cs typeface="Chalkboard SE" charset="0"/>
              </a:rPr>
              <a:t>Newsome's</a:t>
            </a:r>
            <a:r>
              <a:rPr lang="en-US" sz="2800" u="sng" dirty="0" smtClean="0">
                <a:latin typeface="Chalkboard SE" charset="0"/>
                <a:ea typeface="Chalkboard SE" charset="0"/>
                <a:cs typeface="Chalkboard SE" charset="0"/>
              </a:rPr>
              <a:t> Nose</a:t>
            </a:r>
            <a:endParaRPr lang="en-US" sz="2800" u="sng" dirty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Norman </a:t>
            </a:r>
            <a:r>
              <a:rPr lang="en-US" sz="2800" dirty="0" err="1">
                <a:latin typeface="Chalkboard SE" charset="0"/>
                <a:ea typeface="Chalkboard SE" charset="0"/>
                <a:cs typeface="Chalkboard SE" charset="0"/>
              </a:rPr>
              <a:t>Newsome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 has a noisy nose. His nose is noisy because of the flu. He tries to sleep, but this is what his nose will do: /n/ /n/ /n/ /n/ /n/.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254" r="1"/>
          <a:stretch/>
        </p:blipFill>
        <p:spPr>
          <a:xfrm>
            <a:off x="4038881" y="0"/>
            <a:ext cx="2923744" cy="30443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l="6235"/>
          <a:stretch/>
        </p:blipFill>
        <p:spPr>
          <a:xfrm>
            <a:off x="6644724" y="0"/>
            <a:ext cx="24992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"/>
            <a:ext cx="1613325" cy="26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628605"/>
            <a:ext cx="68848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Chalkboard SE" charset="0"/>
                <a:ea typeface="Chalkboard SE" charset="0"/>
                <a:cs typeface="Chalkboard SE" charset="0"/>
              </a:rPr>
              <a:t>Bob the Fox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Bob the Fox did not feel well at all. </a:t>
            </a:r>
            <a:endParaRPr lang="en-US" sz="26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 smtClean="0">
                <a:latin typeface="Chalkboard SE" charset="0"/>
                <a:ea typeface="Chalkboard SE" charset="0"/>
                <a:cs typeface="Chalkboard SE" charset="0"/>
              </a:rPr>
              <a:t>He 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hopped to the doctor's office. Say /o/ Mr. Fox: /o/ /o/ /o/ /o/ /o/ </a:t>
            </a:r>
            <a:endParaRPr lang="en-US" sz="26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 smtClean="0">
                <a:latin typeface="Chalkboard SE" charset="0"/>
                <a:ea typeface="Chalkboard SE" charset="0"/>
                <a:cs typeface="Chalkboard SE" charset="0"/>
              </a:rPr>
              <a:t>My 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head is hot and my throat hurts a lot,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Say /o/ Mr. Fox: /o/ /o/ /o/ /o/ /o/.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0574"/>
          <a:stretch/>
        </p:blipFill>
        <p:spPr>
          <a:xfrm>
            <a:off x="4614323" y="0"/>
            <a:ext cx="2030401" cy="30552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1166" y="55641"/>
            <a:ext cx="2276400" cy="50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l="17147" t="28492" r="35377" b="33548"/>
          <a:stretch/>
        </p:blipFill>
        <p:spPr>
          <a:xfrm>
            <a:off x="6677525" y="1886775"/>
            <a:ext cx="1897700" cy="2756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3450729"/>
            <a:ext cx="63950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Chalkboard SE" charset="0"/>
                <a:ea typeface="Chalkboard SE" charset="0"/>
                <a:cs typeface="Chalkboard SE" charset="0"/>
              </a:rPr>
              <a:t>Ping and </a:t>
            </a:r>
            <a:r>
              <a:rPr lang="en-US" sz="2600" u="sng" dirty="0" smtClean="0">
                <a:latin typeface="Chalkboard SE" charset="0"/>
                <a:ea typeface="Chalkboard SE" charset="0"/>
                <a:cs typeface="Chalkboard SE" charset="0"/>
              </a:rPr>
              <a:t>Pong's Popcorn</a:t>
            </a:r>
            <a:endParaRPr lang="en-US" sz="2600" u="sng" dirty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Ping and Pong popped popcorn in a pot: </a:t>
            </a:r>
            <a:endParaRPr lang="en-US" sz="26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 smtClean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p /p/ /p/ /p/ /p/ was the sound it made when it was hot.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462"/>
          <a:stretch/>
        </p:blipFill>
        <p:spPr>
          <a:xfrm>
            <a:off x="3946816" y="0"/>
            <a:ext cx="2730709" cy="34507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000" y="28650"/>
            <a:ext cx="2472000" cy="50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1575" y="1984806"/>
            <a:ext cx="2132849" cy="27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806526"/>
            <a:ext cx="6395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halkboard SE" charset="0"/>
                <a:ea typeface="Chalkboard SE" charset="0"/>
                <a:cs typeface="Chalkboard SE" charset="0"/>
              </a:rPr>
              <a:t>Quincy the Duck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Quincy the Duck couldn't quite quack, He said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/, But he left off the -ack!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Quincy kept trying, but all he could say was</a:t>
            </a:r>
            <a:r>
              <a:rPr lang="en-US" sz="2400" dirty="0" smtClean="0">
                <a:latin typeface="Chalkboard SE" charset="0"/>
                <a:ea typeface="Chalkboard SE" charset="0"/>
                <a:cs typeface="Chalkboard SE" charset="0"/>
              </a:rPr>
              <a:t>: /</a:t>
            </a:r>
            <a:r>
              <a:rPr lang="en-US" sz="2400" dirty="0" err="1" smtClean="0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kw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0155"/>
          <a:stretch/>
        </p:blipFill>
        <p:spPr>
          <a:xfrm>
            <a:off x="4675291" y="28650"/>
            <a:ext cx="2261537" cy="29604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1400" y="0"/>
            <a:ext cx="235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9250" y="1653500"/>
            <a:ext cx="1859425" cy="29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3204508"/>
            <a:ext cx="6395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halkboard SE" charset="0"/>
                <a:ea typeface="Chalkboard SE" charset="0"/>
                <a:cs typeface="Chalkboard SE" charset="0"/>
              </a:rPr>
              <a:t>Rosie the Robot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Rosie the Robot just runs and runs to get her chores done: /r/ /r/ /r/ /r/ /r/.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Running here, running there, running almost everywhere: /r/ /r/ /r/ /r/ /r/.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0155"/>
          <a:stretch/>
        </p:blipFill>
        <p:spPr>
          <a:xfrm>
            <a:off x="4359981" y="18764"/>
            <a:ext cx="2629269" cy="33735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2800" y="0"/>
            <a:ext cx="2581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l="3997" t="26051" r="5348" b="30142"/>
          <a:stretch/>
        </p:blipFill>
        <p:spPr>
          <a:xfrm>
            <a:off x="6860800" y="1853950"/>
            <a:ext cx="2119124" cy="28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3450729"/>
            <a:ext cx="63950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Chalkboard SE" charset="0"/>
                <a:ea typeface="Chalkboard SE" charset="0"/>
                <a:cs typeface="Chalkboard SE" charset="0"/>
              </a:rPr>
              <a:t>Sue's </a:t>
            </a:r>
            <a:r>
              <a:rPr lang="en-US" sz="2600" u="sng" dirty="0" smtClean="0">
                <a:latin typeface="Chalkboard SE" charset="0"/>
                <a:ea typeface="Chalkboard SE" charset="0"/>
                <a:cs typeface="Chalkboard SE" charset="0"/>
              </a:rPr>
              <a:t>Sizzling Sausages</a:t>
            </a:r>
            <a:endParaRPr lang="en-US" sz="2600" u="sng" dirty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Sue's sausages sizzle when hot: </a:t>
            </a:r>
            <a:endParaRPr lang="en-US" sz="26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 smtClean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s/ /s/ /s/ /s/ /s/.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Sue eats sausages a lot.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0316"/>
          <a:stretch/>
        </p:blipFill>
        <p:spPr>
          <a:xfrm>
            <a:off x="4088162" y="-13750"/>
            <a:ext cx="2772638" cy="3569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899" y="0"/>
            <a:ext cx="23571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l="4567" t="31614" r="5698"/>
          <a:stretch/>
        </p:blipFill>
        <p:spPr>
          <a:xfrm>
            <a:off x="6912700" y="1460200"/>
            <a:ext cx="2023475" cy="32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465844"/>
            <a:ext cx="6187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halkboard SE" charset="0"/>
                <a:ea typeface="Chalkboard SE" charset="0"/>
                <a:cs typeface="Chalkboard SE" charset="0"/>
              </a:rPr>
              <a:t>Bobby's </a:t>
            </a:r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Bouncing Ball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Bobby loves his basketball.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He bounces it all day.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The ball goes: </a:t>
            </a:r>
            <a:endParaRPr lang="en-US" sz="28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b/ /b/ /b/ /b/ /b/ </a:t>
            </a:r>
            <a:endParaRPr lang="en-US" sz="28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As 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it bounces on its way.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864"/>
          <a:stretch/>
        </p:blipFill>
        <p:spPr>
          <a:xfrm>
            <a:off x="4605096" y="0"/>
            <a:ext cx="2181803" cy="33923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775" y="0"/>
            <a:ext cx="2685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375" y="1672300"/>
            <a:ext cx="2061775" cy="27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3718" y="3031912"/>
            <a:ext cx="63950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Chalkboard SE" charset="0"/>
                <a:ea typeface="Chalkboard SE" charset="0"/>
                <a:cs typeface="Chalkboard SE" charset="0"/>
              </a:rPr>
              <a:t>Tom Tuttle's </a:t>
            </a:r>
            <a:r>
              <a:rPr lang="en-US" sz="2600" u="sng" dirty="0" smtClean="0">
                <a:latin typeface="Chalkboard SE" charset="0"/>
                <a:ea typeface="Chalkboard SE" charset="0"/>
                <a:cs typeface="Chalkboard SE" charset="0"/>
              </a:rPr>
              <a:t>Ticking Timer</a:t>
            </a:r>
            <a:endParaRPr lang="en-US" sz="2600" u="sng" dirty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Tom Tuttle's timer ticks like this: </a:t>
            </a:r>
            <a:endParaRPr lang="en-US" sz="26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 smtClean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t/ /t/ /t/ /t/ /t/.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He sets his timer for tomatoes on toast,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Listen carefully: /t/ /t/ /t/ /t/ /t/.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840"/>
          <a:stretch/>
        </p:blipFill>
        <p:spPr>
          <a:xfrm>
            <a:off x="4349108" y="0"/>
            <a:ext cx="2438309" cy="33053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1750" y="0"/>
            <a:ext cx="2592300" cy="48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375" y="1605450"/>
            <a:ext cx="2028949" cy="282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66925" cy="2548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" y="2548499"/>
            <a:ext cx="6551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halkboard SE" charset="0"/>
                <a:ea typeface="Chalkboard SE" charset="0"/>
                <a:cs typeface="Chalkboard SE" charset="0"/>
              </a:rPr>
              <a:t>Tubby the Tugboat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Tubby the Tugboat can huff and puff And push and pull to move big stuff: /u/ /u/ /u/ /u/ /u/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That's the sound of Tubby the Tug. He works all day from dawn till dusk: /u/ /u/ /u/ /u/ /u/.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50086"/>
          <a:stretch/>
        </p:blipFill>
        <p:spPr>
          <a:xfrm>
            <a:off x="4338236" y="0"/>
            <a:ext cx="2557411" cy="28704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900" y="0"/>
            <a:ext cx="28821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8775" y="1681500"/>
            <a:ext cx="2176624" cy="28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096512"/>
            <a:ext cx="6077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Chalkboard SE" charset="0"/>
                <a:ea typeface="Chalkboard SE" charset="0"/>
                <a:cs typeface="Chalkboard SE" charset="0"/>
              </a:rPr>
              <a:t>Vinny</a:t>
            </a:r>
            <a:r>
              <a:rPr lang="en-US" sz="2400" u="sng" dirty="0">
                <a:latin typeface="Chalkboard SE" charset="0"/>
                <a:ea typeface="Chalkboard SE" charset="0"/>
                <a:cs typeface="Chalkboard SE" charset="0"/>
              </a:rPr>
              <a:t> the Vacuum</a:t>
            </a:r>
          </a:p>
          <a:p>
            <a:r>
              <a:rPr lang="en-US" sz="2400" dirty="0" err="1">
                <a:latin typeface="Chalkboard SE" charset="0"/>
                <a:ea typeface="Chalkboard SE" charset="0"/>
                <a:cs typeface="Chalkboard SE" charset="0"/>
              </a:rPr>
              <a:t>Vinny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 the Vacuum is cleaning again. Before visitors visit, he always begins. This is the sound of his very loud voice: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/v/ /v/ /v/ /v/ /v/.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As he vacuums and vacuums all over the place: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/v/ /v/ /v/ /v/ /v/.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923"/>
          <a:stretch/>
        </p:blipFill>
        <p:spPr>
          <a:xfrm>
            <a:off x="3588015" y="1"/>
            <a:ext cx="2946054" cy="25333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0500" y="0"/>
            <a:ext cx="237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0500" y="1752600"/>
            <a:ext cx="2110999" cy="27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465844"/>
            <a:ext cx="6077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halkboard SE" charset="0"/>
                <a:ea typeface="Chalkboard SE" charset="0"/>
                <a:cs typeface="Chalkboard SE" charset="0"/>
              </a:rPr>
              <a:t>Willie the Washer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Willie the Washer washed clothes all </a:t>
            </a:r>
            <a:r>
              <a:rPr lang="en-US" sz="2400" dirty="0" smtClean="0">
                <a:latin typeface="Chalkboard SE" charset="0"/>
                <a:ea typeface="Chalkboard SE" charset="0"/>
                <a:cs typeface="Chalkboard SE" charset="0"/>
              </a:rPr>
              <a:t>week. When 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he washed he went: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/w/ /w/ /w/ /w/ /w/.</a:t>
            </a:r>
          </a:p>
          <a:p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Willie the Washer was tired; he sprang a </a:t>
            </a:r>
            <a:r>
              <a:rPr lang="en-US" sz="2400" dirty="0" smtClean="0">
                <a:latin typeface="Chalkboard SE" charset="0"/>
                <a:ea typeface="Chalkboard SE" charset="0"/>
                <a:cs typeface="Chalkboard SE" charset="0"/>
              </a:rPr>
              <a:t>leak. He 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washed and he washed and he went</a:t>
            </a:r>
            <a:r>
              <a:rPr lang="en-US" sz="2400" dirty="0" smtClean="0">
                <a:latin typeface="Chalkboard SE" charset="0"/>
                <a:ea typeface="Chalkboard SE" charset="0"/>
                <a:cs typeface="Chalkboard SE" charset="0"/>
              </a:rPr>
              <a:t>: /</a:t>
            </a:r>
            <a:r>
              <a:rPr lang="en-US" sz="2400" dirty="0">
                <a:latin typeface="Chalkboard SE" charset="0"/>
                <a:ea typeface="Chalkboard SE" charset="0"/>
                <a:cs typeface="Chalkboard SE" charset="0"/>
              </a:rPr>
              <a:t>w/ /w/ /w/ /w/ /w/.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9856"/>
          <a:stretch/>
        </p:blipFill>
        <p:spPr>
          <a:xfrm>
            <a:off x="3957689" y="1"/>
            <a:ext cx="2812811" cy="28269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800" y="0"/>
            <a:ext cx="2428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725" y="1864475"/>
            <a:ext cx="1875825" cy="263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3050619"/>
            <a:ext cx="60770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Chalkboard SE" charset="0"/>
                <a:ea typeface="Chalkboard SE" charset="0"/>
                <a:cs typeface="Chalkboard SE" charset="0"/>
              </a:rPr>
              <a:t>Rex the Exiting X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Rex is called the Exiting X: He runs to guard the door. To get past Rex,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Make the sound of the X: </a:t>
            </a:r>
            <a:endParaRPr lang="en-US" sz="26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600" dirty="0" smtClean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600" dirty="0" err="1">
                <a:latin typeface="Chalkboard SE" charset="0"/>
                <a:ea typeface="Chalkboard SE" charset="0"/>
                <a:cs typeface="Chalkboard SE" charset="0"/>
              </a:rPr>
              <a:t>ks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600" dirty="0" err="1">
                <a:latin typeface="Chalkboard SE" charset="0"/>
                <a:ea typeface="Chalkboard SE" charset="0"/>
                <a:cs typeface="Chalkboard SE" charset="0"/>
              </a:rPr>
              <a:t>ks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600" dirty="0" err="1">
                <a:latin typeface="Chalkboard SE" charset="0"/>
                <a:ea typeface="Chalkboard SE" charset="0"/>
                <a:cs typeface="Chalkboard SE" charset="0"/>
              </a:rPr>
              <a:t>ks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600" dirty="0" err="1">
                <a:latin typeface="Chalkboard SE" charset="0"/>
                <a:ea typeface="Chalkboard SE" charset="0"/>
                <a:cs typeface="Chalkboard SE" charset="0"/>
              </a:rPr>
              <a:t>ks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/ /</a:t>
            </a:r>
            <a:r>
              <a:rPr lang="en-US" sz="2600" dirty="0" err="1">
                <a:latin typeface="Chalkboard SE" charset="0"/>
                <a:ea typeface="Chalkboard SE" charset="0"/>
                <a:cs typeface="Chalkboard SE" charset="0"/>
              </a:rPr>
              <a:t>ks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802"/>
          <a:stretch/>
        </p:blipFill>
        <p:spPr>
          <a:xfrm>
            <a:off x="3925070" y="0"/>
            <a:ext cx="2847871" cy="33270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150" y="0"/>
            <a:ext cx="2575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525" y="1788238"/>
            <a:ext cx="2193049" cy="2783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3450729"/>
            <a:ext cx="62151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Chalkboard SE" charset="0"/>
                <a:ea typeface="Chalkboard SE" charset="0"/>
                <a:cs typeface="Chalkboard SE" charset="0"/>
              </a:rPr>
              <a:t>Yolanda the Yak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Yolanda is a yak.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She doesn't yell, she just </a:t>
            </a:r>
            <a:r>
              <a:rPr lang="en-US" sz="2600" dirty="0" err="1">
                <a:latin typeface="Chalkboard SE" charset="0"/>
                <a:ea typeface="Chalkboard SE" charset="0"/>
                <a:cs typeface="Chalkboard SE" charset="0"/>
              </a:rPr>
              <a:t>yakety</a:t>
            </a:r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- yaks: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/y/ /y/ /y/ /y/ /y/.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0272"/>
          <a:stretch/>
        </p:blipFill>
        <p:spPr>
          <a:xfrm>
            <a:off x="3642378" y="13924"/>
            <a:ext cx="3117147" cy="35523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150" y="0"/>
            <a:ext cx="2575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425" y="1806559"/>
            <a:ext cx="2067250" cy="2776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3205" y="3450729"/>
            <a:ext cx="63170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Chalkboard SE" charset="0"/>
                <a:ea typeface="Chalkboard SE" charset="0"/>
                <a:cs typeface="Chalkboard SE" charset="0"/>
              </a:rPr>
              <a:t>Zack's Zipper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Zack's jacket has a zipper.</a:t>
            </a:r>
          </a:p>
          <a:p>
            <a:r>
              <a:rPr lang="en-US" sz="2600" dirty="0">
                <a:latin typeface="Chalkboard SE" charset="0"/>
                <a:ea typeface="Chalkboard SE" charset="0"/>
                <a:cs typeface="Chalkboard SE" charset="0"/>
              </a:rPr>
              <a:t>Zack zips it up and down and it makes this sound: /z/ /z/ /z/ /z/ /z/.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0032"/>
          <a:stretch/>
        </p:blipFill>
        <p:spPr>
          <a:xfrm>
            <a:off x="3414050" y="0"/>
            <a:ext cx="3408375" cy="36315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225" y="0"/>
            <a:ext cx="25877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6270" t="30891" r="6523"/>
          <a:stretch/>
        </p:blipFill>
        <p:spPr>
          <a:xfrm>
            <a:off x="6781424" y="1596925"/>
            <a:ext cx="2045375" cy="31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827" y="2384782"/>
            <a:ext cx="59237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Carlos' </a:t>
            </a:r>
            <a:r>
              <a:rPr lang="en-US" sz="2800" u="sng" dirty="0" smtClean="0">
                <a:latin typeface="Chalkboard SE" charset="0"/>
                <a:ea typeface="Chalkboard SE" charset="0"/>
                <a:cs typeface="Chalkboard SE" charset="0"/>
              </a:rPr>
              <a:t>Clicking Camera</a:t>
            </a:r>
            <a:endParaRPr lang="en-US" sz="2800" u="sng" dirty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Carlos clicks his camera: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/k/ /k/ /k/ /k/ /k/ </a:t>
            </a:r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it 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goes,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The pictures come out crisp and clear. </a:t>
            </a:r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So 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give a smile</a:t>
            </a:r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,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k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 /k/ /k/ Carlos is here!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" r="50096" b="-3369"/>
          <a:stretch/>
        </p:blipFill>
        <p:spPr>
          <a:xfrm>
            <a:off x="4588309" y="0"/>
            <a:ext cx="2193116" cy="3391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6325" y="0"/>
            <a:ext cx="24776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t="23605" r="8231"/>
          <a:stretch/>
        </p:blipFill>
        <p:spPr>
          <a:xfrm>
            <a:off x="6792368" y="1536754"/>
            <a:ext cx="2039900" cy="3319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896731"/>
            <a:ext cx="6252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Dinah, the </a:t>
            </a:r>
            <a:r>
              <a:rPr lang="en-US" sz="2800" u="sng" dirty="0" smtClean="0">
                <a:latin typeface="Chalkboard SE" charset="0"/>
                <a:ea typeface="Chalkboard SE" charset="0"/>
                <a:cs typeface="Chalkboard SE" charset="0"/>
              </a:rPr>
              <a:t>Dancing Dinosaur</a:t>
            </a:r>
            <a:endParaRPr lang="en-US" sz="2800" u="sng" dirty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Dinah, the Dancing Dinosaur, Had huge and clumsy feet. They went /d/ /d/ /d/ /d/ /d/ As Dinah kept the beat.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904"/>
          <a:stretch/>
        </p:blipFill>
        <p:spPr>
          <a:xfrm>
            <a:off x="4421253" y="0"/>
            <a:ext cx="2436817" cy="2983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600" y="0"/>
            <a:ext cx="2593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t="32220" r="6480" b="4540"/>
          <a:stretch/>
        </p:blipFill>
        <p:spPr>
          <a:xfrm>
            <a:off x="6600950" y="1629725"/>
            <a:ext cx="2023499" cy="30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"/>
            <a:ext cx="1892250" cy="29465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822" y="3314034"/>
            <a:ext cx="6567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Jen's Pet Hen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Jen's pet hen likes to peck, peck, peck,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This is how her pecking sounds: </a:t>
            </a:r>
            <a:endParaRPr lang="en-US" sz="2800" dirty="0" smtClean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 smtClean="0">
                <a:latin typeface="Chalkboard SE" charset="0"/>
                <a:ea typeface="Chalkboard SE" charset="0"/>
                <a:cs typeface="Chalkboard SE" charset="0"/>
              </a:rPr>
              <a:t>/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e/ /e/ /e/ /e/ /e/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49788" b="-2312"/>
          <a:stretch/>
        </p:blipFill>
        <p:spPr>
          <a:xfrm>
            <a:off x="4218636" y="-1"/>
            <a:ext cx="2324140" cy="35611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00" y="0"/>
            <a:ext cx="27754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9075" y="1591300"/>
            <a:ext cx="1974275" cy="31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7809" y="2896731"/>
            <a:ext cx="6219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Chalkboard SE" charset="0"/>
                <a:ea typeface="Chalkboard SE" charset="0"/>
                <a:cs typeface="Chalkboard SE" charset="0"/>
              </a:rPr>
              <a:t>Franny</a:t>
            </a:r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 the </a:t>
            </a:r>
            <a:r>
              <a:rPr lang="en-US" sz="2800" u="sng" dirty="0" smtClean="0">
                <a:latin typeface="Chalkboard SE" charset="0"/>
                <a:ea typeface="Chalkboard SE" charset="0"/>
                <a:cs typeface="Chalkboard SE" charset="0"/>
              </a:rPr>
              <a:t>Fan</a:t>
            </a:r>
            <a:endParaRPr lang="en-US" sz="2800" u="sng" dirty="0">
              <a:latin typeface="Chalkboard SE" charset="0"/>
              <a:ea typeface="Chalkboard SE" charset="0"/>
              <a:cs typeface="Chalkboard SE" charset="0"/>
            </a:endParaRP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When </a:t>
            </a:r>
            <a:r>
              <a:rPr lang="en-US" sz="2800" dirty="0" err="1">
                <a:latin typeface="Chalkboard SE" charset="0"/>
                <a:ea typeface="Chalkboard SE" charset="0"/>
                <a:cs typeface="Chalkboard SE" charset="0"/>
              </a:rPr>
              <a:t>Franny</a:t>
            </a:r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 the fan goes round and round: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/f/ /f/ /f/ /f/ /f/ is her fast fan sound.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576"/>
          <a:stretch/>
        </p:blipFill>
        <p:spPr>
          <a:xfrm>
            <a:off x="4316490" y="-1"/>
            <a:ext cx="2262585" cy="33742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300" y="0"/>
            <a:ext cx="24627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t="30647" r="3222"/>
          <a:stretch/>
        </p:blipFill>
        <p:spPr>
          <a:xfrm>
            <a:off x="6781425" y="1788324"/>
            <a:ext cx="2094600" cy="29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465843"/>
            <a:ext cx="6371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Gary the Gopher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Gary the gopher gulps green grapes all day.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When he gulps and gulps: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/g/ /g/ /g/ /g/ /g/ is what he'll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0521"/>
          <a:stretch/>
        </p:blipFill>
        <p:spPr>
          <a:xfrm>
            <a:off x="4490455" y="0"/>
            <a:ext cx="2410572" cy="29682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4175" y="0"/>
            <a:ext cx="24498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775" y="1612175"/>
            <a:ext cx="1793800" cy="303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3327617"/>
            <a:ext cx="6219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Harry the Hound Dog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Harry the Hound Dog Hurries around: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/h/ /h/ /h/ /h/ /h/ is his hurrying sound.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0112"/>
          <a:stretch/>
        </p:blipFill>
        <p:spPr>
          <a:xfrm>
            <a:off x="4432365" y="0"/>
            <a:ext cx="2406610" cy="36069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225" y="0"/>
            <a:ext cx="21987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t="33559"/>
          <a:stretch/>
        </p:blipFill>
        <p:spPr>
          <a:xfrm>
            <a:off x="7060350" y="1750050"/>
            <a:ext cx="1925050" cy="305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717225" cy="27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2896731"/>
            <a:ext cx="6549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alkboard SE" charset="0"/>
                <a:ea typeface="Chalkboard SE" charset="0"/>
                <a:cs typeface="Chalkboard SE" charset="0"/>
              </a:rPr>
              <a:t>Pickles the Pig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Tickle Pickles the Pig,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And she'll get the giggles,</a:t>
            </a:r>
          </a:p>
          <a:p>
            <a:r>
              <a:rPr lang="en-US" sz="2800" dirty="0">
                <a:latin typeface="Chalkboard SE" charset="0"/>
                <a:ea typeface="Chalkboard SE" charset="0"/>
                <a:cs typeface="Chalkboard SE" charset="0"/>
              </a:rPr>
              <a:t>This is the sound of Pickles' giggles: /i/ /i/ /i/ /i/ /i/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50235"/>
          <a:stretch/>
        </p:blipFill>
        <p:spPr>
          <a:xfrm>
            <a:off x="4665048" y="0"/>
            <a:ext cx="2395302" cy="3594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Application>Microsoft Macintosh PowerPoint</Application>
  <PresentationFormat>On-screen Show (16:9)</PresentationFormat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Chalkboard SE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Amanda's iPad</cp:lastModifiedBy>
  <cp:revision>55</cp:revision>
  <dcterms:modified xsi:type="dcterms:W3CDTF">2017-01-02T00:58:08Z</dcterms:modified>
</cp:coreProperties>
</file>